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76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2" r:id="rId19"/>
    <p:sldId id="273" r:id="rId20"/>
    <p:sldId id="274" r:id="rId21"/>
    <p:sldId id="278" r:id="rId22"/>
    <p:sldId id="279" r:id="rId23"/>
  </p:sldIdLst>
  <p:sldSz cx="18288000" cy="10287000"/>
  <p:notesSz cx="6858000" cy="9144000"/>
  <p:embeddedFontLst>
    <p:embeddedFont>
      <p:font typeface="Garet" pitchFamily="2" charset="77"/>
      <p:regular r:id="rId25"/>
      <p:bold r:id="rId26"/>
    </p:embeddedFont>
    <p:embeddedFont>
      <p:font typeface="Garet 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8" autoAdjust="0"/>
  </p:normalViewPr>
  <p:slideViewPr>
    <p:cSldViewPr>
      <p:cViewPr varScale="1">
        <p:scale>
          <a:sx n="85" d="100"/>
          <a:sy n="85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83AD9-FBBE-5E40-AB05-EC6F6ED49CD7}" type="datetimeFigureOut">
              <a:rPr lang="en-DE" smtClean="0"/>
              <a:t>19.03.24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75888-9614-B342-8147-A53132660A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49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75888-9614-B342-8147-A53132660A86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39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246370" cy="52463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21496" y="866775"/>
            <a:ext cx="10054828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dirty="0">
                <a:solidFill>
                  <a:srgbClr val="66CEDA"/>
                </a:solidFill>
                <a:latin typeface="Garet Bold"/>
                <a:ea typeface="Garet Bold"/>
              </a:rPr>
              <a:t>HI 👋</a:t>
            </a:r>
          </a:p>
          <a:p>
            <a:pPr>
              <a:lnSpc>
                <a:spcPts val="8799"/>
              </a:lnSpc>
              <a:spcBef>
                <a:spcPct val="0"/>
              </a:spcBef>
            </a:pPr>
            <a:r>
              <a:rPr lang="en-US" sz="8799" dirty="0">
                <a:solidFill>
                  <a:srgbClr val="66CEDA"/>
                </a:solidFill>
                <a:latin typeface="Garet Bold"/>
              </a:rPr>
              <a:t>I'M VEYSEL AKSIN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20826" y="4000500"/>
            <a:ext cx="739489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4E6D72"/>
                </a:solidFill>
                <a:latin typeface="Garet Bold"/>
              </a:rPr>
              <a:t>Software Enginner Lead @Trendbox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15354300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How to Communicate with Goroutines?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Goroutines communicate among themselves through channels.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7DDB1-9BF1-1464-B7F4-5DD7DC46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619500"/>
            <a:ext cx="5306753" cy="573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731EC-7549-2378-7220-FB3663759D5C}"/>
              </a:ext>
            </a:extLst>
          </p:cNvPr>
          <p:cNvSpPr txBox="1"/>
          <p:nvPr/>
        </p:nvSpPr>
        <p:spPr>
          <a:xfrm>
            <a:off x="9518754" y="13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6DD82-9B3A-4016-358D-F74183FE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9" y="3618875"/>
            <a:ext cx="85188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CHANNELS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284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Channels are built-in data types that allow data to be carried between goroutines.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"/>
            </a:endParaRP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Any non-goroutine function can return a value, but with goroutines the situation is slightly different.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You cannot return a value in goroutines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but you can share the information contained in the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goroutines using channels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</p:txBody>
      </p:sp>
      <p:pic>
        <p:nvPicPr>
          <p:cNvPr id="8" name="Picture 7" descr="A cartoon of a gopher&#10;&#10;Description automatically generated">
            <a:extLst>
              <a:ext uri="{FF2B5EF4-FFF2-40B4-BE49-F238E27FC236}">
                <a16:creationId xmlns:a16="http://schemas.microsoft.com/office/drawing/2014/main" id="{6C6E05A0-A8AB-2B67-7404-D7C08B3FD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326088"/>
            <a:ext cx="4114800" cy="5486400"/>
          </a:xfrm>
          <a:prstGeom prst="rect">
            <a:avLst/>
          </a:prstGeom>
        </p:spPr>
      </p:pic>
      <p:pic>
        <p:nvPicPr>
          <p:cNvPr id="11" name="Picture 10" descr="A cartoon of a blue groundhog&#10;&#10;Description automatically generated">
            <a:extLst>
              <a:ext uri="{FF2B5EF4-FFF2-40B4-BE49-F238E27FC236}">
                <a16:creationId xmlns:a16="http://schemas.microsoft.com/office/drawing/2014/main" id="{19523F78-BC7C-F385-E2EB-3338851CF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431903"/>
            <a:ext cx="3274770" cy="3274770"/>
          </a:xfrm>
          <a:prstGeom prst="rect">
            <a:avLst/>
          </a:prstGeom>
        </p:spPr>
      </p:pic>
      <p:sp>
        <p:nvSpPr>
          <p:cNvPr id="14" name="Can 13">
            <a:extLst>
              <a:ext uri="{FF2B5EF4-FFF2-40B4-BE49-F238E27FC236}">
                <a16:creationId xmlns:a16="http://schemas.microsoft.com/office/drawing/2014/main" id="{00BF80C3-EFAA-67EC-2B56-48CDC394CA90}"/>
              </a:ext>
            </a:extLst>
          </p:cNvPr>
          <p:cNvSpPr/>
          <p:nvPr/>
        </p:nvSpPr>
        <p:spPr>
          <a:xfrm rot="5400000">
            <a:off x="8101886" y="4106890"/>
            <a:ext cx="1017423" cy="7924798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5CF92-E818-405C-9EF0-7D9EC7DC1904}"/>
              </a:ext>
            </a:extLst>
          </p:cNvPr>
          <p:cNvSpPr txBox="1"/>
          <p:nvPr/>
        </p:nvSpPr>
        <p:spPr>
          <a:xfrm>
            <a:off x="7659171" y="6945455"/>
            <a:ext cx="1558127" cy="621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E6D72"/>
                </a:solidFill>
                <a:latin typeface="Garet"/>
              </a:rPr>
              <a:t>Channel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276B0B-E36F-6B4D-33D2-08D86C0FFA1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48199" y="8069288"/>
            <a:ext cx="3010972" cy="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630F92-C7EF-1A20-EFA1-7167730FD035}"/>
              </a:ext>
            </a:extLst>
          </p:cNvPr>
          <p:cNvSpPr txBox="1"/>
          <p:nvPr/>
        </p:nvSpPr>
        <p:spPr>
          <a:xfrm>
            <a:off x="7659168" y="7729121"/>
            <a:ext cx="1865829" cy="6213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Hi Gopher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53A8F-B33E-A5F9-11B4-5228A1E3B7B7}"/>
              </a:ext>
            </a:extLst>
          </p:cNvPr>
          <p:cNvCxnSpPr>
            <a:endCxn id="14" idx="0"/>
          </p:cNvCxnSpPr>
          <p:nvPr/>
        </p:nvCxnSpPr>
        <p:spPr>
          <a:xfrm>
            <a:off x="9525000" y="8069288"/>
            <a:ext cx="2793641" cy="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ick with solid fill">
            <a:extLst>
              <a:ext uri="{FF2B5EF4-FFF2-40B4-BE49-F238E27FC236}">
                <a16:creationId xmlns:a16="http://schemas.microsoft.com/office/drawing/2014/main" id="{0AD0ABA2-B8AF-67B2-0847-EED5417E6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30600" y="7323092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80E255-FD22-976D-819B-B686C42C0B32}"/>
              </a:ext>
            </a:extLst>
          </p:cNvPr>
          <p:cNvSpPr txBox="1"/>
          <p:nvPr/>
        </p:nvSpPr>
        <p:spPr>
          <a:xfrm>
            <a:off x="16308249" y="8094035"/>
            <a:ext cx="759101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00B050"/>
                </a:solidFill>
                <a:latin typeface="Garet Bold"/>
              </a:rPr>
              <a:t>OK</a:t>
            </a:r>
            <a:endParaRPr lang="en-US" sz="2400" dirty="0">
              <a:solidFill>
                <a:srgbClr val="00B050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294688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CHANNELS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459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Multiple goroutines can write/read to the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same channel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Channels are created with the </a:t>
            </a:r>
            <a:r>
              <a:rPr lang="en-US" sz="2800" dirty="0" err="1">
                <a:solidFill>
                  <a:srgbClr val="4E6D72"/>
                </a:solidFill>
                <a:latin typeface="Garet Bold"/>
              </a:rPr>
              <a:t>chan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 data type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 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By default, channel read/write are synchronous operations.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Assigning a value to Channel is like passing a parameter to a function.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It is necessary to be careful when passing reference types (pointer, map, slice, etc.) to the channel. Because it is highly likely to be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data race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 In other words, if one goroutine is reading a value and another goroutine tries to assign a new value, the situation becomes a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race-condition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64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Unbuffered Channels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267" y="2217712"/>
            <a:ext cx="8117733" cy="458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Unbuffered channels operate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synchronously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Unbuffered channels are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defined without specifying size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If the channel is unbuffered, the sender blocks until the receiver has received the value.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E6D72"/>
              </a:solidFill>
              <a:latin typeface="Gare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EB8B-FF52-4C19-6E0F-ABEE811D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38" y="2223914"/>
            <a:ext cx="8117733" cy="52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Unbuffered Channels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267" y="2217712"/>
            <a:ext cx="8117733" cy="540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E6D72"/>
              </a:solidFill>
              <a:latin typeface="Gare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3F920-4FA5-687D-E53B-03FD656F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67" y="1943100"/>
            <a:ext cx="6701894" cy="807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F59B7-3937-64BB-138F-02B73273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399" y="1943100"/>
            <a:ext cx="9373725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0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Deadlock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267" y="2217712"/>
            <a:ext cx="8117733" cy="2271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If no one writes to the Channel, those who want to read will be stuck in the air and wait in vain. In this case, the goroutines fall asleep </a:t>
            </a:r>
          </a:p>
        </p:txBody>
      </p:sp>
      <p:pic>
        <p:nvPicPr>
          <p:cNvPr id="8" name="Picture 7" descr="A cartoon of a blue animal&#10;&#10;Description automatically generated">
            <a:extLst>
              <a:ext uri="{FF2B5EF4-FFF2-40B4-BE49-F238E27FC236}">
                <a16:creationId xmlns:a16="http://schemas.microsoft.com/office/drawing/2014/main" id="{91CC2B43-EA94-2553-E823-61C7F5BC9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7" y="4952695"/>
            <a:ext cx="2271776" cy="227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A1FA9-407A-780A-288E-879C00FB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509" y="2217712"/>
            <a:ext cx="8120297" cy="589758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2CFD6B04-3EB8-E419-8070-7D4106346442}"/>
              </a:ext>
            </a:extLst>
          </p:cNvPr>
          <p:cNvSpPr txBox="1"/>
          <p:nvPr/>
        </p:nvSpPr>
        <p:spPr>
          <a:xfrm>
            <a:off x="1026267" y="7224471"/>
            <a:ext cx="8477242" cy="525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400" dirty="0">
                <a:solidFill>
                  <a:srgbClr val="4E6D72"/>
                </a:solidFill>
                <a:latin typeface="Garet Bold"/>
              </a:rPr>
              <a:t>fatal error: all goroutines are asleep - deadlock!</a:t>
            </a:r>
            <a:endParaRPr lang="en-US" sz="2400" dirty="0">
              <a:solidFill>
                <a:srgbClr val="4E6D72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334316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Deadlock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C5344-9100-D837-4C83-1609CC57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5500"/>
            <a:ext cx="7692128" cy="583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89DC0-BF4B-A315-26A1-AB097748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095500"/>
            <a:ext cx="769212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Deadlock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96C79-247C-F556-90C2-60DC4952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59" y="2012950"/>
            <a:ext cx="6386841" cy="736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8628B-558B-4E7E-14B2-5EA65C64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012951"/>
            <a:ext cx="6120309" cy="73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Buffered Channels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8200" y="1943100"/>
            <a:ext cx="8801100" cy="342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Buffered channels operate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asynchronous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Buffered channels are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defined with specifying size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Depending on whether the buffer is empty or full, the blocking process works differently compared to other unbuffered channels.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ECBA3-3914-8B2A-F48D-F66CEA02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43100"/>
            <a:ext cx="6438900" cy="74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6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Buffered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8ACCD-775E-F498-D873-474BFA13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134282"/>
            <a:ext cx="8752564" cy="72192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5EBDF-6B0A-EE38-F989-19FCD95B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128661"/>
            <a:ext cx="48768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3280" y="2394922"/>
            <a:ext cx="7696020" cy="5497157"/>
          </a:xfrm>
          <a:custGeom>
            <a:avLst/>
            <a:gdLst/>
            <a:ahLst/>
            <a:cxnLst/>
            <a:rect l="l" t="t" r="r" b="b"/>
            <a:pathLst>
              <a:path w="7696020" h="5497157">
                <a:moveTo>
                  <a:pt x="0" y="0"/>
                </a:moveTo>
                <a:lnTo>
                  <a:pt x="7696020" y="0"/>
                </a:lnTo>
                <a:lnTo>
                  <a:pt x="7696020" y="5497156"/>
                </a:lnTo>
                <a:lnTo>
                  <a:pt x="0" y="54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0" y="2377440"/>
            <a:ext cx="9563280" cy="39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8"/>
              </a:lnSpc>
            </a:pPr>
            <a:r>
              <a:rPr lang="en-US" sz="7577">
                <a:solidFill>
                  <a:srgbClr val="0B1114"/>
                </a:solidFill>
                <a:latin typeface="Garet Bold"/>
              </a:rPr>
              <a:t>Concurrency: Goroutines &amp; Channels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7144910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Semaphore Pattern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7A900-A444-FD17-E719-FA0892E9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66900"/>
            <a:ext cx="7144910" cy="7960995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EB262A9-2CA5-726E-D502-C5C26C27D09C}"/>
              </a:ext>
            </a:extLst>
          </p:cNvPr>
          <p:cNvSpPr txBox="1"/>
          <p:nvPr/>
        </p:nvSpPr>
        <p:spPr>
          <a:xfrm>
            <a:off x="8686800" y="1866900"/>
            <a:ext cx="8801100" cy="458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The semaphore pattern is a design pattern used to enable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resource sharing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in concurrent programming. This pattern is used to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control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the values at which a particular resource can be accessed simultaneously. Semaphore is a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type of counter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used to limit goroutines' access to a particular resource.</a:t>
            </a:r>
          </a:p>
        </p:txBody>
      </p:sp>
    </p:spTree>
    <p:extLst>
      <p:ext uri="{BB962C8B-B14F-4D97-AF65-F5344CB8AC3E}">
        <p14:creationId xmlns:p14="http://schemas.microsoft.com/office/powerpoint/2010/main" val="203868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944100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Fan In / Fan Out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ED1BC-3874-2260-3CD5-982B8684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762523"/>
            <a:ext cx="4495800" cy="8105105"/>
          </a:xfrm>
          <a:prstGeom prst="rect">
            <a:avLst/>
          </a:prstGeom>
        </p:spPr>
      </p:pic>
      <p:pic>
        <p:nvPicPr>
          <p:cNvPr id="8" name="Picture 7" descr="A diagram of a step&#10;&#10;Description automatically generated">
            <a:extLst>
              <a:ext uri="{FF2B5EF4-FFF2-40B4-BE49-F238E27FC236}">
                <a16:creationId xmlns:a16="http://schemas.microsoft.com/office/drawing/2014/main" id="{E255A212-CC8C-701C-58B9-78C88B7E6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71700"/>
            <a:ext cx="7772400" cy="2044040"/>
          </a:xfrm>
          <a:prstGeom prst="rect">
            <a:avLst/>
          </a:prstGeom>
        </p:spPr>
      </p:pic>
      <p:pic>
        <p:nvPicPr>
          <p:cNvPr id="14" name="Picture 13" descr="A diagram of a step&#10;&#10;Description automatically generated">
            <a:extLst>
              <a:ext uri="{FF2B5EF4-FFF2-40B4-BE49-F238E27FC236}">
                <a16:creationId xmlns:a16="http://schemas.microsoft.com/office/drawing/2014/main" id="{CFE9F3E2-CCAF-8F25-484A-61FAF4425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0" y="2171700"/>
            <a:ext cx="7772400" cy="41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SELECT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267" y="2217712"/>
            <a:ext cx="8117733" cy="2271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It is used to listen to multiple channels at the same time.</a:t>
            </a: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It is very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similar to the switch case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structure.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227AA-A973-6FFA-29DC-BE839A30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590550"/>
            <a:ext cx="4048235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5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8801100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17712"/>
            <a:ext cx="16268700" cy="6326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Concurrency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Concepts to Know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How is Concurrency Managed in Go?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Goroutine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4E6D72"/>
                </a:solidFill>
                <a:latin typeface="Garet"/>
              </a:rPr>
              <a:t>WaitGroup</a:t>
            </a:r>
            <a:endParaRPr lang="en-US" sz="3200" dirty="0">
              <a:solidFill>
                <a:srgbClr val="4E6D72"/>
              </a:solidFill>
              <a:latin typeface="Garet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Channels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Unbuffered Channels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Deadlock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Buffered Channels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Some Patterns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E6D72"/>
                </a:solidFill>
                <a:latin typeface="Garet"/>
              </a:rPr>
              <a:t>Select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73019" y="4434266"/>
            <a:ext cx="3386281" cy="33862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33450"/>
            <a:ext cx="605190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B1114"/>
                </a:solidFill>
                <a:latin typeface="Garet Bold"/>
              </a:rPr>
              <a:t>CONCURRENCY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284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Running a part of the program independently and simultaneously is called concurrency.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So,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 concurrency is the capability to deal with lots of things at once.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 Bold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 Bold"/>
            </a:endParaRP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093944"/>
            <a:ext cx="12103811" cy="206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dirty="0">
                <a:solidFill>
                  <a:srgbClr val="4E6D72"/>
                </a:solidFill>
                <a:latin typeface="Garet Bold"/>
              </a:rPr>
              <a:t>Example;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Let's imagine a gopher writes code. When another gopher enters the room and greets him, he will stop coding and wave to his friend and continue coding.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686449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B1114"/>
                </a:solidFill>
                <a:latin typeface="Garet Bold"/>
              </a:rPr>
              <a:t>Concepts to Know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17712"/>
            <a:ext cx="16230600" cy="631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There are some concepts that need to be known to better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understand the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concept of concurrency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. If we know the concepts of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parallelism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async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and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sync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we will understand the difference of concurrency.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 Bold"/>
              </a:rPr>
              <a:t>Sync: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Processes occur sequentially and in a single thread, one process does not start until the other one finishes.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 Bold"/>
              </a:rPr>
              <a:t>Async: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Processes execute independently and in parallel, one process does not wait for another to finish.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 Bold"/>
              </a:rPr>
              <a:t>Parallelism: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Multiple processes run simultaneously on multiple threads.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 Bold"/>
              </a:rPr>
              <a:t>Concurrency: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Multiple processes are started and managed simultaneously, by performing context switching between them.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5989" y="3654389"/>
            <a:ext cx="8956022" cy="5603911"/>
          </a:xfrm>
          <a:custGeom>
            <a:avLst/>
            <a:gdLst/>
            <a:ahLst/>
            <a:cxnLst/>
            <a:rect l="l" t="t" r="r" b="b"/>
            <a:pathLst>
              <a:path w="8956022" h="5603911">
                <a:moveTo>
                  <a:pt x="0" y="0"/>
                </a:moveTo>
                <a:lnTo>
                  <a:pt x="8956022" y="0"/>
                </a:lnTo>
                <a:lnTo>
                  <a:pt x="8956022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B1114"/>
                </a:solidFill>
                <a:latin typeface="Garet Bold"/>
              </a:rPr>
              <a:t>Is Concurrency Parallelism?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1117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Concurrency is not parallelism.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 Bold"/>
              </a:rPr>
              <a:t>- Rob Pike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13373100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How is Concurrency Managed in Go?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17712"/>
            <a:ext cx="16230600" cy="515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Go uses a strategy called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CSP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or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Communicating Sequential Processes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dating back to the 1979s. The ancestor of CSP is British computer scientist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Tony Hoare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, born in 1934.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Go organizes process scheduling tasks itself, without leaving it to the operating system. It maintains a queue called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Local Run Queue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and organizes concurrent jobs thanks to this queue. In this way, a single thread is enough for go!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4E6D72"/>
              </a:solidFill>
              <a:latin typeface="Garet"/>
            </a:endParaRPr>
          </a:p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These concurrent work tasks are done with goroutines.</a:t>
            </a:r>
          </a:p>
        </p:txBody>
      </p:sp>
    </p:spTree>
    <p:extLst>
      <p:ext uri="{BB962C8B-B14F-4D97-AF65-F5344CB8AC3E}">
        <p14:creationId xmlns:p14="http://schemas.microsoft.com/office/powerpoint/2010/main" val="1626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83180"/>
            <a:ext cx="7248623" cy="6218013"/>
          </a:xfrm>
          <a:custGeom>
            <a:avLst/>
            <a:gdLst/>
            <a:ahLst/>
            <a:cxnLst/>
            <a:rect l="l" t="t" r="r" b="b"/>
            <a:pathLst>
              <a:path w="7248623" h="6218013">
                <a:moveTo>
                  <a:pt x="0" y="0"/>
                </a:moveTo>
                <a:lnTo>
                  <a:pt x="7248623" y="0"/>
                </a:lnTo>
                <a:lnTo>
                  <a:pt x="7248623" y="6218013"/>
                </a:lnTo>
                <a:lnTo>
                  <a:pt x="0" y="62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94262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B1114"/>
                </a:solidFill>
                <a:latin typeface="Garet Bold"/>
              </a:rPr>
              <a:t>Goroutine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7712"/>
            <a:ext cx="16230600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4E6D72"/>
                </a:solidFill>
                <a:latin typeface="Garet"/>
              </a:rPr>
              <a:t>Goroutines are lightweight processes managed by the go runtime.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133F1-2A8E-7486-056F-02F1544F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283179"/>
            <a:ext cx="6046086" cy="6218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8692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59FBA8B-6B00-8C3F-8694-8471B534854E}"/>
              </a:ext>
            </a:extLst>
          </p:cNvPr>
          <p:cNvSpPr txBox="1"/>
          <p:nvPr/>
        </p:nvSpPr>
        <p:spPr>
          <a:xfrm>
            <a:off x="10108692" y="3619258"/>
            <a:ext cx="7228332" cy="5157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 err="1">
                <a:solidFill>
                  <a:srgbClr val="4E6D72"/>
                </a:solidFill>
                <a:latin typeface="Garet"/>
              </a:rPr>
              <a:t>WaitGroup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is used to wait for concurrently running goroutines to complete. The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Done()</a:t>
            </a:r>
            <a:r>
              <a:rPr lang="en-US" sz="2800" b="1" dirty="0">
                <a:solidFill>
                  <a:srgbClr val="4E6D72"/>
                </a:solidFill>
                <a:latin typeface="Garet"/>
              </a:rPr>
              <a:t>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method marks the end of the </a:t>
            </a:r>
            <a:r>
              <a:rPr lang="en-US" sz="2800" dirty="0" err="1">
                <a:solidFill>
                  <a:srgbClr val="4E6D72"/>
                </a:solidFill>
                <a:latin typeface="Garet Bold"/>
              </a:rPr>
              <a:t>WaitGroup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and says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“hello gopher!”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prints the message. </a:t>
            </a:r>
            <a:r>
              <a:rPr lang="en-US" sz="2800" dirty="0">
                <a:solidFill>
                  <a:srgbClr val="4E6D72"/>
                </a:solidFill>
                <a:latin typeface="Garet Bold"/>
              </a:rPr>
              <a:t>Wait()</a:t>
            </a:r>
            <a:r>
              <a:rPr lang="en-US" sz="2800" b="1" dirty="0">
                <a:solidFill>
                  <a:srgbClr val="4E6D72"/>
                </a:solidFill>
                <a:latin typeface="Garet"/>
              </a:rPr>
              <a:t> 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waits for the </a:t>
            </a:r>
            <a:r>
              <a:rPr lang="en-US" sz="2800" dirty="0" err="1">
                <a:solidFill>
                  <a:srgbClr val="4E6D72"/>
                </a:solidFill>
                <a:latin typeface="Garet"/>
              </a:rPr>
              <a:t>WaitGroup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to finish. This line waits for the goroutines in the </a:t>
            </a:r>
            <a:r>
              <a:rPr lang="en-US" sz="2800" dirty="0" err="1">
                <a:solidFill>
                  <a:srgbClr val="4E6D72"/>
                </a:solidFill>
                <a:latin typeface="Garet"/>
              </a:rPr>
              <a:t>WaitGroup</a:t>
            </a:r>
            <a:r>
              <a:rPr lang="en-US" sz="2800" dirty="0">
                <a:solidFill>
                  <a:srgbClr val="4E6D72"/>
                </a:solidFill>
                <a:latin typeface="Garet"/>
              </a:rPr>
              <a:t> to complete before moving on to the next step.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CAFDE6E-7E59-777E-2143-FF59D53A6931}"/>
              </a:ext>
            </a:extLst>
          </p:cNvPr>
          <p:cNvSpPr txBox="1"/>
          <p:nvPr/>
        </p:nvSpPr>
        <p:spPr>
          <a:xfrm>
            <a:off x="10108692" y="2697749"/>
            <a:ext cx="4882642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0B1114"/>
                </a:solidFill>
                <a:latin typeface="Garet Bold"/>
              </a:rPr>
              <a:t>WaitGroup</a:t>
            </a:r>
            <a:endParaRPr lang="en-US" sz="4800" dirty="0">
              <a:solidFill>
                <a:srgbClr val="0B1114"/>
              </a:solidFill>
              <a:latin typeface="Garet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946AC-3134-BAC1-8FE6-3781C9BB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4867"/>
            <a:ext cx="8077200" cy="89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24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</TotalTime>
  <Words>764</Words>
  <Application>Microsoft Macintosh PowerPoint</Application>
  <PresentationFormat>Custom</PresentationFormat>
  <Paragraphs>78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Garet Bold</vt:lpstr>
      <vt:lpstr>Calibri</vt:lpstr>
      <vt:lpstr>Garet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 başlık ekleyin</dc:title>
  <cp:lastModifiedBy>Veysel Aksin</cp:lastModifiedBy>
  <cp:revision>3</cp:revision>
  <dcterms:created xsi:type="dcterms:W3CDTF">2006-08-16T00:00:00Z</dcterms:created>
  <dcterms:modified xsi:type="dcterms:W3CDTF">2024-03-19T17:01:34Z</dcterms:modified>
  <dc:identifier>DAF_m8p89F8</dc:identifier>
</cp:coreProperties>
</file>